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osis Extra Bold" panose="02010903020202060003" pitchFamily="2" charset="77"/>
      <p:regular r:id="rId21"/>
      <p:bold r:id="rId22"/>
    </p:embeddedFont>
    <p:embeddedFont>
      <p:font typeface="Open Sans Extra Bold" panose="020B0906030804020204" pitchFamily="34" charset="0"/>
      <p:regular r:id="rId23"/>
      <p:bold r:id="rId24"/>
    </p:embeddedFont>
    <p:embeddedFont>
      <p:font typeface="Public Sans" pitchFamily="2" charset="77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362394" y="1086593"/>
            <a:ext cx="7443683" cy="81717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15929" y="2832827"/>
            <a:ext cx="5249777" cy="4182454"/>
            <a:chOff x="0" y="0"/>
            <a:chExt cx="6999703" cy="5576605"/>
          </a:xfrm>
        </p:grpSpPr>
        <p:sp>
          <p:nvSpPr>
            <p:cNvPr id="4" name="TextBox 4"/>
            <p:cNvSpPr txBox="1"/>
            <p:nvPr/>
          </p:nvSpPr>
          <p:spPr>
            <a:xfrm>
              <a:off x="0" y="85725"/>
              <a:ext cx="6999703" cy="438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80"/>
                </a:lnSpc>
              </a:pPr>
              <a:r>
                <a:rPr lang="en-US" sz="7800">
                  <a:solidFill>
                    <a:srgbClr val="0C0D0E"/>
                  </a:solidFill>
                  <a:latin typeface="Dosis Extra Bold"/>
                </a:rPr>
                <a:t>Assessing the Competition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890805"/>
              <a:ext cx="6999703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C0D0E"/>
                  </a:solidFill>
                  <a:latin typeface="Public Sans"/>
                </a:rPr>
                <a:t>In your NH House Race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42204">
            <a:off x="9504286" y="6083244"/>
            <a:ext cx="2289254" cy="59112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7385" r="7385"/>
          <a:stretch>
            <a:fillRect/>
          </a:stretch>
        </p:blipFill>
        <p:spPr>
          <a:xfrm>
            <a:off x="-2791969" y="809254"/>
            <a:ext cx="11763574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36745">
            <a:off x="15343540" y="1164069"/>
            <a:ext cx="999552" cy="9520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6530529" y="1275721"/>
            <a:ext cx="728771" cy="72877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C0D0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48537" y="3127002"/>
            <a:ext cx="9539463" cy="636162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37041" y="1556272"/>
            <a:ext cx="8806959" cy="7174456"/>
            <a:chOff x="0" y="0"/>
            <a:chExt cx="11742611" cy="9565942"/>
          </a:xfrm>
        </p:grpSpPr>
        <p:sp>
          <p:nvSpPr>
            <p:cNvPr id="7" name="TextBox 7"/>
            <p:cNvSpPr txBox="1"/>
            <p:nvPr/>
          </p:nvSpPr>
          <p:spPr>
            <a:xfrm>
              <a:off x="0" y="104775"/>
              <a:ext cx="11742611" cy="8013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719"/>
                </a:lnSpc>
              </a:pPr>
              <a:r>
                <a:rPr lang="en-US" sz="10654">
                  <a:solidFill>
                    <a:srgbClr val="FFFFFF"/>
                  </a:solidFill>
                  <a:latin typeface="Dosis Extra Bold"/>
                </a:rPr>
                <a:t>Other sources of information for all candidates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903647"/>
              <a:ext cx="11742611" cy="662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802190"/>
            <a:ext cx="7177547" cy="47850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89366" y="1606658"/>
            <a:ext cx="10788402" cy="531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5"/>
              </a:lnSpc>
            </a:pPr>
            <a:r>
              <a:rPr lang="en-US" sz="4375">
                <a:solidFill>
                  <a:srgbClr val="FFDE59"/>
                </a:solidFill>
                <a:latin typeface="Open Sans Extra Bold"/>
              </a:rPr>
              <a:t>Learning about your opponent</a:t>
            </a:r>
          </a:p>
          <a:p>
            <a:pPr algn="ctr">
              <a:lnSpc>
                <a:spcPts val="7267"/>
              </a:lnSpc>
            </a:pPr>
            <a:r>
              <a:rPr lang="en-US" sz="5191">
                <a:solidFill>
                  <a:srgbClr val="EAE4E4"/>
                </a:solidFill>
                <a:latin typeface="Open Sans Extra Bold"/>
              </a:rPr>
              <a:t>LTE's</a:t>
            </a:r>
          </a:p>
          <a:p>
            <a:pPr algn="ctr">
              <a:lnSpc>
                <a:spcPts val="7267"/>
              </a:lnSpc>
            </a:pPr>
            <a:r>
              <a:rPr lang="en-US" sz="5191">
                <a:solidFill>
                  <a:srgbClr val="EAE4E4"/>
                </a:solidFill>
                <a:latin typeface="Open Sans Extra Bold"/>
              </a:rPr>
              <a:t>interviews on all media sources</a:t>
            </a:r>
          </a:p>
          <a:p>
            <a:pPr algn="ctr">
              <a:lnSpc>
                <a:spcPts val="7267"/>
              </a:lnSpc>
            </a:pPr>
            <a:r>
              <a:rPr lang="en-US" sz="5191">
                <a:solidFill>
                  <a:srgbClr val="EAE4E4"/>
                </a:solidFill>
                <a:latin typeface="Open Sans Extra Bold"/>
              </a:rPr>
              <a:t>social media</a:t>
            </a:r>
          </a:p>
          <a:p>
            <a:pPr algn="ctr">
              <a:lnSpc>
                <a:spcPts val="7267"/>
              </a:lnSpc>
            </a:pPr>
            <a:r>
              <a:rPr lang="en-US" sz="5191">
                <a:solidFill>
                  <a:srgbClr val="EAE4E4"/>
                </a:solidFill>
                <a:latin typeface="Open Sans Extra Bold"/>
              </a:rPr>
              <a:t>news articles</a:t>
            </a:r>
          </a:p>
          <a:p>
            <a:pPr algn="ctr">
              <a:lnSpc>
                <a:spcPts val="7267"/>
              </a:lnSpc>
            </a:pPr>
            <a:r>
              <a:rPr lang="en-US" sz="5191">
                <a:solidFill>
                  <a:srgbClr val="EAE4E4"/>
                </a:solidFill>
                <a:latin typeface="Open Sans Extra Bold"/>
              </a:rPr>
              <a:t>candidate website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669677"/>
            <a:ext cx="5215278" cy="6617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98493" y="2335652"/>
            <a:ext cx="1278909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AE4E4"/>
                </a:solidFill>
                <a:latin typeface="Open Sans Extra Bold"/>
              </a:rPr>
              <a:t>https://cfs.sos.nh.gov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99943" y="964052"/>
            <a:ext cx="1338619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AE4E4"/>
                </a:solidFill>
                <a:latin typeface="Open Sans Extra Bold"/>
              </a:rPr>
              <a:t>Campaign Finance Info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8648" y="325612"/>
            <a:ext cx="7178396" cy="5374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82536" y="1899869"/>
            <a:ext cx="10505464" cy="211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</a:pPr>
            <a:r>
              <a:rPr lang="en-US" sz="6100">
                <a:solidFill>
                  <a:srgbClr val="EAE4E4"/>
                </a:solidFill>
                <a:latin typeface="Open Sans Extra Bold"/>
              </a:rPr>
              <a:t>Monitor what they are saying about you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72545" y="5966330"/>
            <a:ext cx="12260326" cy="396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7"/>
              </a:lnSpc>
            </a:pPr>
            <a:r>
              <a:rPr lang="en-US" sz="4876">
                <a:solidFill>
                  <a:srgbClr val="EAE4E4"/>
                </a:solidFill>
                <a:latin typeface="Open Sans Extra Bold"/>
              </a:rPr>
              <a:t>Republican websites and social media </a:t>
            </a:r>
          </a:p>
          <a:p>
            <a:pPr algn="ctr">
              <a:lnSpc>
                <a:spcPts val="6827"/>
              </a:lnSpc>
            </a:pPr>
            <a:r>
              <a:rPr lang="en-US" sz="4876">
                <a:solidFill>
                  <a:srgbClr val="EAE4E4"/>
                </a:solidFill>
                <a:latin typeface="Open Sans Extra Bold"/>
              </a:rPr>
              <a:t>right leaning newspapers</a:t>
            </a:r>
          </a:p>
          <a:p>
            <a:pPr algn="ctr">
              <a:lnSpc>
                <a:spcPts val="6827"/>
              </a:lnSpc>
            </a:pPr>
            <a:r>
              <a:rPr lang="en-US" sz="4876">
                <a:solidFill>
                  <a:srgbClr val="EAE4E4"/>
                </a:solidFill>
                <a:latin typeface="Open Sans Extra Bold"/>
              </a:rPr>
              <a:t>get their e-newsletters</a:t>
            </a:r>
          </a:p>
          <a:p>
            <a:pPr algn="ctr">
              <a:lnSpc>
                <a:spcPts val="11593"/>
              </a:lnSpc>
            </a:pPr>
            <a:endParaRPr lang="en-US" sz="4876">
              <a:solidFill>
                <a:srgbClr val="EAE4E4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5111" y="7533986"/>
            <a:ext cx="4573811" cy="685800"/>
            <a:chOff x="0" y="0"/>
            <a:chExt cx="6098414" cy="914400"/>
          </a:xfrm>
        </p:grpSpPr>
        <p:sp>
          <p:nvSpPr>
            <p:cNvPr id="3" name="TextBox 3"/>
            <p:cNvSpPr txBox="1"/>
            <p:nvPr/>
          </p:nvSpPr>
          <p:spPr>
            <a:xfrm>
              <a:off x="950217" y="47625"/>
              <a:ext cx="5148198" cy="866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50"/>
                </a:lnSpc>
              </a:pPr>
              <a:r>
                <a:rPr lang="en-US" sz="4500">
                  <a:solidFill>
                    <a:srgbClr val="FFFFFF"/>
                  </a:solidFill>
                  <a:latin typeface="Dosis Extra Bold"/>
                </a:rPr>
                <a:t>B for blur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 rot="-10800000">
              <a:off x="0" y="237178"/>
              <a:ext cx="438213" cy="438213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C0D0E"/>
              </a:solidFill>
            </p:spPr>
          </p:sp>
        </p:grp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78655" y="1028700"/>
            <a:ext cx="8317789" cy="554692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11493" y="6571961"/>
            <a:ext cx="13505706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AE4E4"/>
                </a:solidFill>
                <a:latin typeface="Open Sans Extra Bold"/>
              </a:rPr>
              <a:t>Engage your opponent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AE4E4"/>
                </a:solidFill>
                <a:latin typeface="Open Sans Extra Bold"/>
              </a:rPr>
              <a:t>in civil discourse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9769" y="760794"/>
            <a:ext cx="7370807" cy="51042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75818" y="2480920"/>
            <a:ext cx="10995720" cy="590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EAE4E4"/>
                </a:solidFill>
                <a:latin typeface="Open Sans Extra Bold"/>
              </a:rPr>
              <a:t>public forums</a:t>
            </a:r>
          </a:p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EAE4E4"/>
                </a:solidFill>
                <a:latin typeface="Open Sans Extra Bold"/>
              </a:rPr>
              <a:t>League of Women Voters</a:t>
            </a:r>
          </a:p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EAE4E4"/>
                </a:solidFill>
                <a:latin typeface="Open Sans Extra Bold"/>
              </a:rPr>
              <a:t>cable TV</a:t>
            </a:r>
          </a:p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EAE4E4"/>
                </a:solidFill>
                <a:latin typeface="Open Sans Extra Bold"/>
              </a:rPr>
              <a:t>newspaper interviews</a:t>
            </a:r>
          </a:p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EAE4E4"/>
                </a:solidFill>
                <a:latin typeface="Open Sans Extra Bold"/>
              </a:rPr>
              <a:t>social media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83257" y="1028700"/>
            <a:ext cx="10980624" cy="74468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92892" y="5143500"/>
            <a:ext cx="3748209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55773" y="6401492"/>
            <a:ext cx="3022446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C0D0E"/>
                </a:solidFill>
                <a:latin typeface="Public Sans"/>
              </a:rPr>
              <a:t>Lots of ways to search for information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21926" y="2490259"/>
            <a:ext cx="8303286" cy="459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0"/>
              </a:lnSpc>
            </a:pPr>
            <a:r>
              <a:rPr lang="en-US" sz="8200">
                <a:solidFill>
                  <a:srgbClr val="FFFFFF"/>
                </a:solidFill>
                <a:latin typeface="Dosis Extra Bold"/>
              </a:rPr>
              <a:t>Learning about your competitor will make you a better candidate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36745">
            <a:off x="15343540" y="917049"/>
            <a:ext cx="999552" cy="9520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6530529" y="1028700"/>
            <a:ext cx="728771" cy="72877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E4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72350" y="2490043"/>
            <a:ext cx="9158179" cy="610545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41076" y="1028700"/>
            <a:ext cx="7103943" cy="4858552"/>
            <a:chOff x="0" y="0"/>
            <a:chExt cx="9471924" cy="6478069"/>
          </a:xfrm>
        </p:grpSpPr>
        <p:sp>
          <p:nvSpPr>
            <p:cNvPr id="7" name="TextBox 7"/>
            <p:cNvSpPr txBox="1"/>
            <p:nvPr/>
          </p:nvSpPr>
          <p:spPr>
            <a:xfrm>
              <a:off x="0" y="85725"/>
              <a:ext cx="9471924" cy="5206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10"/>
                </a:lnSpc>
              </a:pPr>
              <a:r>
                <a:rPr lang="en-US" sz="9191">
                  <a:solidFill>
                    <a:srgbClr val="FFFFFF"/>
                  </a:solidFill>
                  <a:latin typeface="Dosis Extra Bold"/>
                </a:rPr>
                <a:t>Running against an incumbent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877765"/>
              <a:ext cx="9471924" cy="600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826" r="10826"/>
          <a:stretch>
            <a:fillRect/>
          </a:stretch>
        </p:blipFill>
        <p:spPr>
          <a:xfrm>
            <a:off x="742950" y="3055949"/>
            <a:ext cx="10221193" cy="620235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009523" y="2406308"/>
            <a:ext cx="5249777" cy="6851992"/>
            <a:chOff x="0" y="0"/>
            <a:chExt cx="6999703" cy="9135990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6999703" cy="8310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90"/>
                </a:lnSpc>
              </a:pPr>
              <a:r>
                <a:rPr lang="en-US" sz="8900">
                  <a:solidFill>
                    <a:srgbClr val="0C0D0E"/>
                  </a:solidFill>
                  <a:latin typeface="Dosis Extra Bold"/>
                </a:rPr>
                <a:t>Everything you need to know is online (mostly)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868656"/>
              <a:ext cx="6999703" cy="267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29133" y="3208566"/>
            <a:ext cx="4058222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28871" y="2695575"/>
            <a:ext cx="10361265" cy="633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AE4E4"/>
                </a:solidFill>
                <a:latin typeface="Open Sans Extra Bold"/>
              </a:rPr>
              <a:t>Ballotopia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AE4E4"/>
                </a:solidFill>
                <a:latin typeface="Open Sans Extra Bold"/>
              </a:rPr>
              <a:t>Votesmart.org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AE4E4"/>
                </a:solidFill>
                <a:latin typeface="Open Sans Extra Bold"/>
              </a:rPr>
              <a:t>Citizenscount.org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EAE4E4"/>
              </a:solidFill>
              <a:latin typeface="Open Sans Ext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28871" y="1296863"/>
            <a:ext cx="15303257" cy="118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30"/>
              </a:lnSpc>
            </a:pPr>
            <a:r>
              <a:rPr lang="en-US" sz="8300">
                <a:solidFill>
                  <a:srgbClr val="FFFFFF"/>
                </a:solidFill>
                <a:latin typeface="Open Sans Extra Bold"/>
              </a:rPr>
              <a:t>Voting records are online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80173" y="5143500"/>
            <a:ext cx="9704986" cy="468872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05819" y="1552575"/>
            <a:ext cx="13329345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D9D9D9"/>
                </a:solidFill>
                <a:latin typeface="Open Sans Extra Bold"/>
              </a:rPr>
              <a:t>Legiscan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D9D9D9"/>
                </a:solidFill>
                <a:latin typeface="Open Sans Extra Bold"/>
              </a:rPr>
              <a:t>Granite State Progress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77164">
            <a:off x="960944" y="7103370"/>
            <a:ext cx="999552" cy="9520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90348" y="8529529"/>
            <a:ext cx="728771" cy="72877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C0D0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9992" y="3086100"/>
            <a:ext cx="4058222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78132" y="914400"/>
            <a:ext cx="14482465" cy="209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EAE4E4"/>
                </a:solidFill>
                <a:latin typeface="Open Sans Extra Bold"/>
              </a:rPr>
              <a:t>Look up roll call votes by bill number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EAE4E4"/>
                </a:solidFill>
                <a:latin typeface="Open Sans Extra Bold"/>
              </a:rPr>
              <a:t>or subject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0154" y="4981575"/>
            <a:ext cx="12314634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AE4E4"/>
                </a:solidFill>
                <a:latin typeface="Open Sans Extra Bold"/>
              </a:rPr>
              <a:t>gencourt.state.nh.us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72000" y="5554780"/>
            <a:ext cx="11369576" cy="3361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EAE4E4"/>
                </a:solidFill>
                <a:latin typeface="Open Sans Extra Bold"/>
              </a:rPr>
              <a:t>NH House of Reps</a:t>
            </a:r>
          </a:p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EAE4E4"/>
                </a:solidFill>
                <a:latin typeface="Open Sans Extra Bold"/>
              </a:rPr>
              <a:t> Zoom Committee Hearings</a:t>
            </a:r>
          </a:p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EAE4E4"/>
                </a:solidFill>
                <a:latin typeface="Open Sans Extra Bold"/>
              </a:rPr>
              <a:t>are online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86750" y="2314575"/>
            <a:ext cx="7364683" cy="490086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302211"/>
            <a:ext cx="6092308" cy="8135187"/>
            <a:chOff x="0" y="0"/>
            <a:chExt cx="8123077" cy="1084691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8123077" cy="9761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26"/>
                </a:lnSpc>
              </a:pPr>
              <a:r>
                <a:rPr lang="en-US" sz="8751">
                  <a:solidFill>
                    <a:srgbClr val="EAE4E4"/>
                  </a:solidFill>
                  <a:latin typeface="Dosis Extra Bold"/>
                </a:rPr>
                <a:t>Talk to</a:t>
              </a:r>
            </a:p>
            <a:p>
              <a:pPr algn="ctr">
                <a:lnSpc>
                  <a:spcPts val="9595"/>
                </a:lnSpc>
              </a:pPr>
              <a:r>
                <a:rPr lang="en-US" sz="8751">
                  <a:solidFill>
                    <a:srgbClr val="EAE4E4"/>
                  </a:solidFill>
                  <a:latin typeface="Dosis Extra Bold"/>
                </a:rPr>
                <a:t>c</a:t>
              </a:r>
              <a:r>
                <a:rPr lang="en-US" sz="8722">
                  <a:solidFill>
                    <a:srgbClr val="EAE4E4"/>
                  </a:solidFill>
                  <a:latin typeface="Dosis Extra Bold"/>
                </a:rPr>
                <a:t>onstituents and colleagues in the NH House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354562"/>
              <a:ext cx="8123077" cy="492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165</Words>
  <Application>Microsoft Macintosh PowerPoint</Application>
  <PresentationFormat>Custom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Dosis Extra Bold</vt:lpstr>
      <vt:lpstr>Open Sans Extra Bold</vt:lpstr>
      <vt:lpstr>Public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Purple School Supplies About Me Education Presentation</dc:title>
  <cp:lastModifiedBy>robert claflin</cp:lastModifiedBy>
  <cp:revision>1</cp:revision>
  <dcterms:created xsi:type="dcterms:W3CDTF">2006-08-16T00:00:00Z</dcterms:created>
  <dcterms:modified xsi:type="dcterms:W3CDTF">2021-10-07T17:26:22Z</dcterms:modified>
  <dc:identifier>DAEnSc_jR4s</dc:identifier>
</cp:coreProperties>
</file>